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1" r:id="rId35"/>
    <p:sldId id="302" r:id="rId36"/>
  </p:sldIdLst>
  <p:sldSz cx="10058400" cy="7772400"/>
  <p:notesSz cx="10058400" cy="77724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58" d="100"/>
          <a:sy n="58" d="100"/>
        </p:scale>
        <p:origin x="13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372" y="4724400"/>
            <a:ext cx="8460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+mj-cs"/>
              </a:rPr>
              <a:t>Module 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cs typeface="+mj-cs"/>
              </a:rPr>
              <a:t>Dr.Raya Muslim Al Hassan (module leader)                               </a:t>
            </a:r>
            <a:r>
              <a:rPr lang="en-US" dirty="0">
                <a:solidFill>
                  <a:srgbClr val="000000"/>
                </a:solidFill>
              </a:rPr>
              <a:t>Dr.Nada H Al </a:t>
            </a:r>
            <a:r>
              <a:rPr lang="en-US" dirty="0" err="1" smtClean="0">
                <a:solidFill>
                  <a:srgbClr val="000000"/>
                </a:solidFill>
              </a:rPr>
              <a:t>Jassim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Dr.Nehaya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Mnahi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 smtClean="0">
                <a:solidFill>
                  <a:srgbClr val="000000"/>
                </a:solidFill>
              </a:rPr>
              <a:t>Aubody</a:t>
            </a:r>
            <a:r>
              <a:rPr lang="en-US" dirty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                   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Dr.Nawal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cs typeface="+mj-cs"/>
              </a:rPr>
              <a:t>Mustafa </a:t>
            </a:r>
            <a:r>
              <a:rPr lang="en-US" dirty="0" err="1">
                <a:solidFill>
                  <a:srgbClr val="000000"/>
                </a:solidFill>
                <a:cs typeface="+mj-cs"/>
              </a:rPr>
              <a:t>Abdulah</a:t>
            </a:r>
            <a:r>
              <a:rPr lang="en-US" dirty="0">
                <a:solidFill>
                  <a:srgbClr val="000000"/>
                </a:solidFill>
                <a:cs typeface="+mj-cs"/>
              </a:rPr>
              <a:t>                                                           </a:t>
            </a:r>
            <a:r>
              <a:rPr lang="en-US" dirty="0" err="1" smtClean="0">
                <a:solidFill>
                  <a:srgbClr val="000000"/>
                </a:solidFill>
              </a:rPr>
              <a:t>Dr.Alaa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Hufthi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                                            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Dr.Marwa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SadiK</a:t>
            </a: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336" y="1600200"/>
            <a:ext cx="8411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SYSTEM MODULE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Session:     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Lecture:     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Duration : 1 hour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Sexually Transmitted Infections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574" y="782828"/>
            <a:ext cx="7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2021-2022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>
                <a:solidFill>
                  <a:srgbClr val="000000"/>
                </a:solidFill>
              </a:rPr>
              <a:t>rd</a:t>
            </a:r>
            <a:r>
              <a:rPr lang="en-US" sz="2800" b="1" kern="0" dirty="0">
                <a:solidFill>
                  <a:srgbClr val="000000"/>
                </a:solidFill>
              </a:rPr>
              <a:t> year S </a:t>
            </a:r>
            <a:r>
              <a:rPr lang="en-US" sz="2800" b="1" kern="0" dirty="0" smtClean="0">
                <a:solidFill>
                  <a:srgbClr val="000000"/>
                </a:solidFill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616358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6873155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7" name="object 4"/>
          <p:cNvSpPr/>
          <p:nvPr/>
        </p:nvSpPr>
        <p:spPr>
          <a:xfrm>
            <a:off x="999490" y="6629400"/>
            <a:ext cx="708500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GYNAECOLOGY 20th	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Prostatitis, Epididymitis and Orchitis 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246856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Prostatitis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acute bacterial prostatitis, chronic bacterial prostatitis, chronic pelvic pain syndrome 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Epididymitis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non-specific bacterial epididymitis, sexually transmitted epididymitis 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Orchitis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viral (mumps, coxsackie B) orchitis, pyogenic bacterial orchitis . </a:t>
            </a: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28" y="932032"/>
            <a:ext cx="3143272" cy="38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90600" y="120667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Chlamydial  infections</a:t>
            </a:r>
            <a:endParaRPr lang="en-US" sz="32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057400"/>
            <a:ext cx="7143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i="1" dirty="0">
                <a:cs typeface="+mj-cs"/>
              </a:rPr>
              <a:t>Chlamydia Trachomatis</a:t>
            </a:r>
            <a:r>
              <a:rPr lang="en-GB" sz="2800" dirty="0">
                <a:cs typeface="+mj-cs"/>
              </a:rPr>
              <a:t> is a Gram – ve</a:t>
            </a:r>
            <a:endParaRPr lang="ar-IQ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 obligate intracellular bacterium.</a:t>
            </a:r>
            <a:endParaRPr lang="en-US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 </a:t>
            </a:r>
            <a:r>
              <a:rPr lang="en-US" sz="2800" dirty="0">
                <a:cs typeface="+mj-cs"/>
              </a:rPr>
              <a:t>The infective form is </a:t>
            </a:r>
          </a:p>
          <a:p>
            <a:pPr algn="l"/>
            <a:r>
              <a:rPr lang="en-US" sz="2800" dirty="0">
                <a:cs typeface="+mj-cs"/>
              </a:rPr>
              <a:t>the elementary body,</a:t>
            </a:r>
          </a:p>
          <a:p>
            <a:pPr algn="l"/>
            <a:r>
              <a:rPr lang="en-US" sz="2800" dirty="0">
                <a:cs typeface="+mj-cs"/>
              </a:rPr>
              <a:t> which develops within the host cell into</a:t>
            </a:r>
          </a:p>
          <a:p>
            <a:pPr algn="l"/>
            <a:r>
              <a:rPr lang="en-US" sz="2800" dirty="0">
                <a:cs typeface="+mj-cs"/>
              </a:rPr>
              <a:t> the reticulate body. The reticulate body replicates</a:t>
            </a:r>
          </a:p>
          <a:p>
            <a:pPr algn="l"/>
            <a:r>
              <a:rPr lang="en-US" sz="2800" dirty="0">
                <a:cs typeface="+mj-cs"/>
              </a:rPr>
              <a:t> eventually reverting back to elementary bodies, which leave the cell to infect other cells. </a:t>
            </a:r>
          </a:p>
          <a:p>
            <a:pPr algn="l" rtl="0"/>
            <a:endParaRPr lang="en-US" sz="2800" dirty="0">
              <a:cs typeface="+mj-cs"/>
            </a:endParaRPr>
          </a:p>
          <a:p>
            <a:pPr algn="l"/>
            <a:r>
              <a:rPr lang="en-GB" sz="2800" dirty="0">
                <a:cs typeface="+mj-cs"/>
              </a:rPr>
              <a:t> </a:t>
            </a:r>
            <a:endParaRPr lang="en-US" sz="2800" dirty="0"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7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1588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Clinical Presentations</a:t>
            </a:r>
            <a:endParaRPr lang="ar-IQ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b="1" i="1" u="sng" dirty="0">
                <a:latin typeface="Times New Roman" pitchFamily="18" charset="0"/>
                <a:cs typeface="Times New Roman" pitchFamily="18" charset="0"/>
              </a:rPr>
              <a:t>A - in Males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:- </a:t>
            </a:r>
          </a:p>
          <a:p>
            <a:pPr algn="l" rt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Urethritis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Dysurea , urethral discharge, voiding difficulty ) 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My be associated with :-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Acute Epididymitis 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Reiters syndrome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Urethritis, conjunctivitis and arthritis are the classical triad of clinical manifestations associated with this syndrome. It predominantly 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occurs in male patients.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Prostatitis.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9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1588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B- in Females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majority of infections are asymptomatic  , but it may be presented with :-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Mucopurulent discharge ( cervicitis ).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acute urethral syndrome 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dysuria and frequency.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Pelvic Inflammatory Disease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Perihepatitis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Ocular infection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81000" y="5410200"/>
            <a:ext cx="6858000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 Neonatal  Infection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neonatal conjunctivitis (most common 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neonatal pneumonia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1. Antigen Detection</a:t>
            </a:r>
            <a:endParaRPr lang="ar-IQ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828800"/>
            <a:ext cx="6115064" cy="507209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( Immunofluorescence )</a:t>
            </a:r>
          </a:p>
          <a:p>
            <a:pPr algn="l" rtl="0"/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Specimens may be fixed to a slide &amp; stained with a monoclonal antibody that is tagged with fluorescein. Slides are examined under an ultraviolet microscope.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Drawbacks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subject to observer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error time consuming 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One advantage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that the quality of the specimen in terms of cells can be assessed using this technique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61823"/>
              </p:ext>
            </p:extLst>
          </p:nvPr>
        </p:nvGraphicFramePr>
        <p:xfrm>
          <a:off x="6596074" y="996928"/>
          <a:ext cx="2928926" cy="338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4847619" imgH="4877481" progId="">
                  <p:embed/>
                </p:oleObj>
              </mc:Choice>
              <mc:Fallback>
                <p:oleObj name="Photo Editor Photo" r:id="rId4" imgW="4847619" imgH="4877481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74" y="996928"/>
                        <a:ext cx="2928926" cy="3384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9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235075"/>
            <a:ext cx="8229600" cy="8683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Enzyme Immunoassays (EIA) </a:t>
            </a:r>
            <a:b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2560637"/>
            <a:ext cx="8229600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Such tests allow large numbers of specimens to be processed with relative ease. Commercial tests are relatively cheap and  vary in their sensitivity and specificity 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381000" y="4495800"/>
            <a:ext cx="8839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Molecular Methods (PCR, (polymerase chain reaction)</a:t>
            </a:r>
            <a:endParaRPr lang="ar-IQ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381000" y="51514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Molecular methods offer high sensitivity and specificity, it is one of nucleic acid amplification test               (NAAT test ) which identifies DNA of Chlamydia 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57200" y="1600200"/>
            <a:ext cx="3971924" cy="504351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Tissue culture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is extremely expensive and could only be carried out in specialised laboratories. This has now been replaced by alternative methodologies.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1519418"/>
              </p:ext>
            </p:extLst>
          </p:nvPr>
        </p:nvGraphicFramePr>
        <p:xfrm>
          <a:off x="4714876" y="1571612"/>
          <a:ext cx="38100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4" imgW="2847619" imgH="2381582" progId="">
                  <p:embed/>
                </p:oleObj>
              </mc:Choice>
              <mc:Fallback>
                <p:oleObj name="Photo Editor Photo" r:id="rId4" imgW="2847619" imgH="2381582" progId="">
                  <p:embed/>
                  <p:pic>
                    <p:nvPicPr>
                      <p:cNvPr id="9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571612"/>
                        <a:ext cx="3810000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86314" y="4857760"/>
            <a:ext cx="3571900" cy="12382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Microscopically, Infected cells within the cell sheet have a cytoplasm with a granular appearance.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0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898210" y="1066800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Specimen Collection   </a:t>
            </a:r>
            <a:endParaRPr lang="ar-IQ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2078022"/>
            <a:ext cx="8229600" cy="484030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Males – Urethral swab or first catch urine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Females – Endocervical swab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Urine ( less sensitive)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Neonates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Eye swab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8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IQ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24844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i="1" dirty="0"/>
          </a:p>
          <a:p>
            <a:pPr algn="l" rtl="0"/>
            <a:endParaRPr lang="en-US" sz="2800" i="1" dirty="0">
              <a:cs typeface="+mj-cs"/>
            </a:endParaRPr>
          </a:p>
          <a:p>
            <a:pPr algn="l" rtl="0"/>
            <a:r>
              <a:rPr lang="en-US" sz="2800" i="1" dirty="0">
                <a:cs typeface="+mj-cs"/>
              </a:rPr>
              <a:t> </a:t>
            </a:r>
          </a:p>
          <a:p>
            <a:pPr algn="l" rtl="0"/>
            <a:endParaRPr lang="en-US" sz="2800" i="1" dirty="0">
              <a:cs typeface="+mj-cs"/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i="1" dirty="0">
                <a:cs typeface="+mj-cs"/>
              </a:rPr>
              <a:t>Simultaneous treatment of current and recent sexual partners is required.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>
                <a:cs typeface="+mj-cs"/>
              </a:rPr>
              <a:t>Abstain from sex during treatment .  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dirty="0">
                <a:cs typeface="+mj-cs"/>
              </a:rPr>
              <a:t>Patients should also receive health education, advice on contraception and instruction in </a:t>
            </a:r>
          </a:p>
          <a:p>
            <a:pPr algn="l" rtl="0"/>
            <a:r>
              <a:rPr lang="en-US" sz="2800" dirty="0">
                <a:cs typeface="+mj-cs"/>
              </a:rPr>
              <a:t>      safe sex. </a:t>
            </a:r>
            <a:endParaRPr lang="ar-IQ" sz="2800" dirty="0">
              <a:cs typeface="+mj-cs"/>
            </a:endParaRPr>
          </a:p>
          <a:p>
            <a:pPr algn="l" rtl="0"/>
            <a:endParaRPr lang="en-US" sz="2800" i="1" dirty="0">
              <a:cs typeface="+mj-cs"/>
            </a:endParaRPr>
          </a:p>
        </p:txBody>
      </p:sp>
      <p:sp>
        <p:nvSpPr>
          <p:cNvPr id="13" name="Left Arrow 12"/>
          <p:cNvSpPr/>
          <p:nvPr/>
        </p:nvSpPr>
        <p:spPr>
          <a:xfrm rot="18314313">
            <a:off x="3105973" y="2216779"/>
            <a:ext cx="1525846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3685779">
            <a:off x="4348595" y="2168298"/>
            <a:ext cx="1525846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3163669"/>
            <a:ext cx="204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i="1" dirty="0"/>
              <a:t>Macrolides</a:t>
            </a:r>
            <a:r>
              <a:rPr lang="en-US" sz="2400" i="1" dirty="0"/>
              <a:t> (azithromycin)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3115270"/>
            <a:ext cx="2073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   Tetracyclines</a:t>
            </a:r>
            <a:endParaRPr lang="en-US" sz="2400" i="1" dirty="0"/>
          </a:p>
          <a:p>
            <a:r>
              <a:rPr lang="en-US" sz="2400" b="1" i="1" dirty="0"/>
              <a:t>  </a:t>
            </a:r>
            <a:r>
              <a:rPr lang="en-US" sz="2400" dirty="0"/>
              <a:t>(doxycycline)</a:t>
            </a:r>
          </a:p>
          <a:p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325469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OR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0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338374"/>
            <a:ext cx="8229600" cy="459582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Wingdings" pitchFamily="2" charset="2"/>
              <a:buChar char="q"/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Neisseria Gonorrhoeae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is a Gram – ve intracellular diplococcus.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only grows in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enriched media  i.e. chocolate agar.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11128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Gonorrhea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1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718582" y="6858000"/>
            <a:ext cx="111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Module logo</a:t>
            </a: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199597" y="1593831"/>
            <a:ext cx="9477803" cy="534036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 rtl="0"/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epidemiology of STIs. 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List the most common STIs, identifying the infecting organism in each case 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Provide a differential diagnosis for the common clinical syndromes 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Decribe recent trends in the incidance of sexually transmitted infections.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chlamydial infections.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gonorrhoea . 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genital herpes 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genital warts 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other STIs.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Describe the clinical presentation, diagnosis &amp; management of a range of male and female specific non venereal gental tract infection .</a:t>
            </a:r>
          </a:p>
          <a:p>
            <a:pPr marL="457200" indent="-457200" algn="just" rtl="0">
              <a:buFont typeface="+mj-lt"/>
              <a:buAutoNum type="arabicPeriod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IQ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6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15887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Presentation</a:t>
            </a:r>
            <a:b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in Females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04800" y="2179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be asymptomatic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acute cervicitis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urethral syndrome ( where the urethra is infected ).  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PID: occasionally with tubo-ovarian abscess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Bartholins abscess  .</a:t>
            </a:r>
          </a:p>
          <a:p>
            <a:pPr marL="342900" indent="-342900" algn="l" rtl="0">
              <a:buFont typeface="Courier New" pitchFamily="49" charset="0"/>
              <a:buChar char="o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Disseminated gonococcal infection: a rare complication that affects women more than men. The common symptoms are pain on the joints, tenosynovitis and rash.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0057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 - in Males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F06_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6850"/>
          <a:stretch>
            <a:fillRect/>
          </a:stretch>
        </p:blipFill>
        <p:spPr bwMode="auto">
          <a:xfrm>
            <a:off x="381000" y="2209800"/>
            <a:ext cx="3344346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38600" y="1828800"/>
            <a:ext cx="277468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917575" indent="-349250">
              <a:defRPr>
                <a:solidFill>
                  <a:schemeClr val="tx1"/>
                </a:solidFill>
                <a:latin typeface="Arial" charset="0"/>
              </a:defRPr>
            </a:lvl2pPr>
            <a:lvl3pPr marL="103187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Incubation period 2-7 days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Abrupt onset of severe dysuria 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Purulent urethral discharge 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Most urethral infections  are symptomatic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27732" y="1447800"/>
            <a:ext cx="37484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Gonococal urethritis</a:t>
            </a:r>
          </a:p>
          <a:p>
            <a:endParaRPr lang="en-US" dirty="0"/>
          </a:p>
        </p:txBody>
      </p:sp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457200" y="6019800"/>
            <a:ext cx="8229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GB" sz="2800" dirty="0">
                <a:cs typeface="+mj-cs"/>
              </a:rPr>
              <a:t>prostatitis, proctitis, pharyngitis</a:t>
            </a:r>
            <a:r>
              <a:rPr lang="en-US" sz="2800" b="1" dirty="0">
                <a:cs typeface="+mj-cs"/>
              </a:rPr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cs typeface="+mj-cs"/>
              </a:rPr>
              <a:t>Epididymitis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cs typeface="+mj-cs"/>
              </a:rPr>
              <a:t>Disseminated gonoccocal infection</a:t>
            </a:r>
            <a:endParaRPr lang="ar-IQ" sz="2800" dirty="0"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2350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Neisseria gonorrhoeae is a fragile organism and specimens should be taken and plated directly on to media at the bedside. </a:t>
            </a:r>
          </a:p>
          <a:p>
            <a:pPr algn="l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Specimen collection </a:t>
            </a:r>
          </a:p>
          <a:p>
            <a:pPr algn="l"/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Females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Endocervical swab, urethral swab, rectal and pharyngeal swab 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Males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Urethral, rectal and pharyngeal swabs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3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Gram Stain for GC</a:t>
            </a:r>
          </a:p>
        </p:txBody>
      </p:sp>
      <p:pic>
        <p:nvPicPr>
          <p:cNvPr id="9" name="Picture 3" descr="F06_0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/>
          <a:stretch>
            <a:fillRect/>
          </a:stretch>
        </p:blipFill>
        <p:spPr bwMode="auto">
          <a:xfrm>
            <a:off x="677863" y="2593253"/>
            <a:ext cx="4605337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57818" y="3807947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Numerous PMNs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Gram –ve</a:t>
            </a:r>
          </a:p>
          <a:p>
            <a:pPr algn="l" rtl="0">
              <a:spcBef>
                <a:spcPct val="1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intracellular diplococci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6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7186" y="990600"/>
            <a:ext cx="5310214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CULTURE &amp; SENSITIVITY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is more sensitive than microscopy </a:t>
            </a:r>
          </a:p>
        </p:txBody>
      </p:sp>
      <p:pic>
        <p:nvPicPr>
          <p:cNvPr id="9" name="Picture 3" descr="F06_03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792538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06_03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133600"/>
            <a:ext cx="3921125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0826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828801"/>
            <a:ext cx="8229600" cy="5105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Ceftriaxone (Intramuscular Injection)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Simultaneous treatment of current and recent sexual partners is required.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Abstain from sex during treatment 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should also receive health education, advice on contraception and instruction in safe sex.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LO7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Herpes Simplex Virus </a:t>
            </a:r>
            <a:endParaRPr lang="ar-IQ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81000" y="1524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is an encapsulated, double stranded DNA virus 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2 types of herpes simplex virus (HSV) type 1 and type 2 and may cause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Primary Genital Herpes ( the first infection ) or Recurrent Genital Herpes . </a:t>
            </a:r>
          </a:p>
          <a:p>
            <a:pPr algn="l" rtl="0"/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Clinical Presentation 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Usually asymptomatic , or it may be presented with extensive, painful genital ulceration, dysuria, inguinal lymphadenopathy, fever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Recurrent Genital Herpes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are generally less painful than primary and the sores heal more quickly .</a:t>
            </a:r>
          </a:p>
          <a:p>
            <a:pPr algn="l" rtl="0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of Genital Herpes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swab of vesicle fluid and/or ulcer base and smear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GB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Aciclovir ( antiviral therapy )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9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 Papilloma Virus (HPV)</a:t>
            </a:r>
            <a:endParaRPr lang="ar-IQ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600200"/>
            <a:ext cx="8229600" cy="476886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is a small, double stranded DNA virus. There are over 100 HPV types, with the highest risk attributed to HPV 16 and 18.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strong association of certain high risk types with cervical carcinoma.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It is the commonest STI.  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Clinical Presentation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Cutaneous, mucosal and anogenital (anus and genital) warts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Benign, painless, verrucous epithelial or mucosal outgrowths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Penis, vulva, vagina, urethra, cervix, perianal skin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GB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Clinical, biopsy and genome analysis, hybrid </a:t>
            </a: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Capture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GB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None – frequent spontaneous resolution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Topical podophyllin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cryotherapy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intralesional interferon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87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0064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STIs :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332037"/>
            <a:ext cx="8229600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Courier New" pitchFamily="49" charset="0"/>
              <a:buChar char="o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Syphilis .</a:t>
            </a:r>
          </a:p>
          <a:p>
            <a:pPr marL="457200" indent="-457200" algn="l" rtl="0">
              <a:buFont typeface="Courier New" pitchFamily="49" charset="0"/>
              <a:buChar char="o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HIV .</a:t>
            </a:r>
          </a:p>
          <a:p>
            <a:pPr marL="457200" indent="-457200" algn="l" rtl="0">
              <a:buFont typeface="Courier New" pitchFamily="49" charset="0"/>
              <a:buChar char="o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Trichomonas  vaginalis .</a:t>
            </a: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5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LO9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838200"/>
            <a:ext cx="8229600" cy="634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Syphilis         </a:t>
            </a:r>
            <a:endParaRPr lang="ar-IQ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81000" y="1410072"/>
            <a:ext cx="8839200" cy="537172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b="1" i="1" dirty="0">
                <a:cs typeface="+mj-cs"/>
              </a:rPr>
              <a:t>Treponema Pallidum</a:t>
            </a:r>
            <a:r>
              <a:rPr lang="en-GB" sz="2400" dirty="0">
                <a:cs typeface="+mj-cs"/>
              </a:rPr>
              <a:t>– spirochaete</a:t>
            </a:r>
            <a:r>
              <a:rPr lang="en-US" sz="2400" dirty="0">
                <a:cs typeface="+mj-cs"/>
              </a:rPr>
              <a:t> , </a:t>
            </a:r>
            <a:r>
              <a:rPr lang="en-GB" sz="2400" dirty="0">
                <a:cs typeface="+mj-cs"/>
              </a:rPr>
              <a:t>May be contracted congenitally</a:t>
            </a:r>
            <a:endParaRPr lang="en-US" sz="2400" dirty="0">
              <a:cs typeface="+mj-cs"/>
            </a:endParaRPr>
          </a:p>
          <a:p>
            <a:pPr algn="l" rtl="0"/>
            <a:r>
              <a:rPr lang="en-GB" sz="2400" dirty="0">
                <a:cs typeface="+mj-cs"/>
              </a:rPr>
              <a:t>Multistage disease .</a:t>
            </a:r>
          </a:p>
          <a:p>
            <a:pPr algn="l" rtl="0"/>
            <a:r>
              <a:rPr lang="en-GB" sz="2400" dirty="0">
                <a:cs typeface="+mj-cs"/>
              </a:rPr>
              <a:t> Indurated  painless ulcer (</a:t>
            </a:r>
            <a:r>
              <a:rPr lang="en-GB" sz="2400" b="1" dirty="0">
                <a:cs typeface="+mj-cs"/>
              </a:rPr>
              <a:t>chancre</a:t>
            </a:r>
            <a:r>
              <a:rPr lang="en-GB" sz="2400" dirty="0">
                <a:cs typeface="+mj-cs"/>
              </a:rPr>
              <a:t>) </a:t>
            </a:r>
            <a:r>
              <a:rPr lang="en-US" sz="2400" dirty="0">
                <a:cs typeface="+mj-cs"/>
              </a:rPr>
              <a:t>               (</a:t>
            </a:r>
            <a:r>
              <a:rPr lang="en-GB" sz="2400" dirty="0">
                <a:cs typeface="+mj-cs"/>
              </a:rPr>
              <a:t>6 – 8 ) weeks later</a:t>
            </a:r>
            <a:r>
              <a:rPr lang="en-US" sz="2400" dirty="0">
                <a:cs typeface="+mj-cs"/>
              </a:rPr>
              <a:t> ,</a:t>
            </a:r>
            <a:r>
              <a:rPr lang="en-GB" sz="2400" dirty="0">
                <a:cs typeface="+mj-cs"/>
              </a:rPr>
              <a:t>Fever, rash, lymphadenopathy, mucosal lesions.</a:t>
            </a:r>
          </a:p>
          <a:p>
            <a:pPr lvl="1" algn="l" rtl="0"/>
            <a:endParaRPr lang="en-US" sz="2400" dirty="0">
              <a:cs typeface="+mj-cs"/>
            </a:endParaRPr>
          </a:p>
          <a:p>
            <a:pPr algn="l" rtl="0"/>
            <a:r>
              <a:rPr lang="en-GB" sz="2400" b="1" dirty="0">
                <a:cs typeface="+mj-cs"/>
              </a:rPr>
              <a:t>Latent – Symptom free years</a:t>
            </a:r>
            <a:r>
              <a:rPr lang="en-US" sz="2400" dirty="0">
                <a:cs typeface="+mj-cs"/>
              </a:rPr>
              <a:t>               </a:t>
            </a:r>
            <a:r>
              <a:rPr lang="en-GB" sz="2400" b="1" dirty="0">
                <a:cs typeface="+mj-cs"/>
              </a:rPr>
              <a:t>Chronic Granulomatous </a:t>
            </a:r>
            <a:r>
              <a:rPr lang="en-GB" sz="2400" dirty="0">
                <a:cs typeface="+mj-cs"/>
              </a:rPr>
              <a:t>lesions, </a:t>
            </a:r>
            <a:endParaRPr lang="en-US" sz="2400" dirty="0">
              <a:cs typeface="+mj-cs"/>
            </a:endParaRPr>
          </a:p>
          <a:p>
            <a:pPr lvl="1" algn="l" rtl="0"/>
            <a:r>
              <a:rPr lang="en-GB" sz="2400" dirty="0">
                <a:cs typeface="+mj-cs"/>
              </a:rPr>
              <a:t>Cardiovascular and CNS pathology</a:t>
            </a:r>
          </a:p>
          <a:p>
            <a:pPr lvl="1" algn="l" rtl="0"/>
            <a:endParaRPr lang="en-US" sz="2400" dirty="0">
              <a:cs typeface="+mj-cs"/>
            </a:endParaRPr>
          </a:p>
          <a:p>
            <a:pPr algn="l" rtl="0"/>
            <a:r>
              <a:rPr lang="en-GB" sz="2400" b="1" u="sng" dirty="0">
                <a:cs typeface="+mj-cs"/>
              </a:rPr>
              <a:t>Diagnosis</a:t>
            </a:r>
            <a:endParaRPr lang="en-US" sz="2400" b="1" u="sng" dirty="0">
              <a:cs typeface="+mj-cs"/>
            </a:endParaRPr>
          </a:p>
          <a:p>
            <a:pPr lvl="1" algn="l" rtl="0"/>
            <a:r>
              <a:rPr lang="en-GB" sz="2400" b="1" dirty="0">
                <a:cs typeface="+mj-cs"/>
              </a:rPr>
              <a:t>Dark field microscopy</a:t>
            </a:r>
            <a:r>
              <a:rPr lang="en-GB" sz="2400" dirty="0">
                <a:cs typeface="+mj-cs"/>
              </a:rPr>
              <a:t>, serology</a:t>
            </a:r>
            <a:endParaRPr lang="en-US" sz="2400" dirty="0">
              <a:cs typeface="+mj-cs"/>
            </a:endParaRPr>
          </a:p>
          <a:p>
            <a:pPr algn="l" rtl="0"/>
            <a:endParaRPr lang="en-US" sz="2400" b="1" u="sng" dirty="0">
              <a:cs typeface="+mj-cs"/>
            </a:endParaRPr>
          </a:p>
          <a:p>
            <a:pPr algn="l" rtl="0"/>
            <a:r>
              <a:rPr lang="en-GB" sz="2400" b="1" u="sng" dirty="0">
                <a:cs typeface="+mj-cs"/>
              </a:rPr>
              <a:t>Treatment</a:t>
            </a:r>
            <a:endParaRPr lang="en-US" sz="2400" b="1" u="sng" dirty="0">
              <a:cs typeface="+mj-cs"/>
            </a:endParaRPr>
          </a:p>
          <a:p>
            <a:pPr lvl="1" algn="l" rtl="0"/>
            <a:r>
              <a:rPr lang="en-GB" sz="2400" b="1" dirty="0">
                <a:cs typeface="+mj-cs"/>
              </a:rPr>
              <a:t>Penicillin </a:t>
            </a:r>
            <a:r>
              <a:rPr lang="en-GB" sz="2400" dirty="0">
                <a:cs typeface="+mj-cs"/>
              </a:rPr>
              <a:t>and </a:t>
            </a:r>
            <a:r>
              <a:rPr lang="en-GB" sz="2400" b="1" dirty="0">
                <a:cs typeface="+mj-cs"/>
              </a:rPr>
              <a:t>‘test of cure’ follow up</a:t>
            </a:r>
          </a:p>
          <a:p>
            <a:pPr algn="l" rtl="0"/>
            <a:r>
              <a:rPr lang="en-US" sz="2400" dirty="0">
                <a:cs typeface="+mj-cs"/>
              </a:rPr>
              <a:t>Abstain from sex during treatment </a:t>
            </a:r>
          </a:p>
          <a:p>
            <a:pPr algn="l" rtl="0"/>
            <a:r>
              <a:rPr lang="en-US" sz="2400" dirty="0">
                <a:cs typeface="+mj-cs"/>
              </a:rPr>
              <a:t>Patients should also receive health education, advice on contraception and instruction in safe sex. </a:t>
            </a:r>
            <a:endParaRPr lang="ar-IQ" sz="2400" dirty="0">
              <a:cs typeface="+mj-cs"/>
            </a:endParaRPr>
          </a:p>
          <a:p>
            <a:pPr lvl="1" algn="l" rtl="0"/>
            <a:endParaRPr lang="en-US" sz="2400" dirty="0">
              <a:cs typeface="+mj-cs"/>
            </a:endParaRPr>
          </a:p>
          <a:p>
            <a:pPr algn="l" rtl="0"/>
            <a:r>
              <a:rPr lang="en-GB" sz="2400" dirty="0">
                <a:cs typeface="+mj-cs"/>
              </a:rPr>
              <a:t> </a:t>
            </a:r>
            <a:endParaRPr lang="en-US" sz="2400" dirty="0">
              <a:cs typeface="+mj-cs"/>
            </a:endParaRPr>
          </a:p>
          <a:p>
            <a:pPr algn="l" rtl="0"/>
            <a:endParaRPr lang="ar-IQ" sz="2400" dirty="0"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4824134" y="2362200"/>
            <a:ext cx="967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29718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743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43600" y="27432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4800" y="3505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990600"/>
            <a:ext cx="893129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Epidimiology of STIs                    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2316162"/>
            <a:ext cx="893129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STIs are generally acquired by sexual contact .</a:t>
            </a:r>
          </a:p>
          <a:p>
            <a:pPr algn="just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organisms ( bacteria , viruses or parasites ) that cause STIs may pass from person to person in blood , semen , vaginal  , other bodily fluids and  shared needles .</a:t>
            </a:r>
          </a:p>
          <a:p>
            <a:pPr algn="just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Some times can be transmitted from mother to infants during pregnancy or child birth .</a:t>
            </a:r>
          </a:p>
          <a:p>
            <a:pPr algn="just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Trichomoniasis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9144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Vaginal and urethral infection with the flagellate protozoan Trichomonas vaginalis(TV).</a:t>
            </a:r>
          </a:p>
          <a:p>
            <a:pPr algn="l" rtl="0"/>
            <a:r>
              <a:rPr lang="en-US" sz="2400" b="1" u="sng" dirty="0">
                <a:latin typeface="Times New Roman" pitchFamily="18" charset="0"/>
                <a:cs typeface="+mj-cs"/>
              </a:rPr>
              <a:t>Clinical presentations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Asymptomatic (50 %).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Vulvovaginitis ( thin yellowish  vaginal discharge )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Cervicitis ( strawberry appearance ) 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 in pregnancy may cause : ( preterm birth, low birthweight and maternal postpartum sepsis ).</a:t>
            </a:r>
          </a:p>
          <a:p>
            <a:pPr algn="l" rtl="0"/>
            <a:r>
              <a:rPr lang="en-US" sz="2400" b="1" u="sng" dirty="0">
                <a:latin typeface="Times New Roman" pitchFamily="18" charset="0"/>
                <a:cs typeface="+mj-cs"/>
              </a:rPr>
              <a:t>Diagnosis</a:t>
            </a:r>
            <a:r>
              <a:rPr lang="en-US" sz="2400" dirty="0">
                <a:latin typeface="Times New Roman" pitchFamily="18" charset="0"/>
                <a:cs typeface="+mj-cs"/>
              </a:rPr>
              <a:t>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+mj-cs"/>
              </a:rPr>
              <a:t>Nucleic acid amplification	test (NAAT) preferably on	a vaginal or endocervical swab or on urine.</a:t>
            </a:r>
            <a:endParaRPr lang="en-US" sz="2400" b="1" u="sng" dirty="0">
              <a:latin typeface="Times New Roman" pitchFamily="18" charset="0"/>
              <a:cs typeface="+mj-cs"/>
            </a:endParaRPr>
          </a:p>
          <a:p>
            <a:pPr algn="l" rtl="0"/>
            <a:r>
              <a:rPr lang="en-US" sz="2400" b="1" u="sng" dirty="0">
                <a:latin typeface="Times New Roman" pitchFamily="18" charset="0"/>
                <a:cs typeface="+mj-cs"/>
              </a:rPr>
              <a:t>Treatment</a:t>
            </a:r>
            <a:r>
              <a:rPr lang="en-US" sz="2400" dirty="0">
                <a:latin typeface="Times New Roman" pitchFamily="18" charset="0"/>
                <a:cs typeface="+mj-cs"/>
              </a:rPr>
              <a:t>	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+mj-cs"/>
              </a:rPr>
              <a:t>systemic metronidazole regime.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cs typeface="+mj-cs"/>
              </a:rPr>
              <a:t>Abstain from sex during treatment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cs typeface="+mj-cs"/>
              </a:rPr>
              <a:t>Patients should also receive health education,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>
                <a:cs typeface="+mj-cs"/>
              </a:rPr>
              <a:t>advice on contraception and instruction in safe sex. </a:t>
            </a:r>
            <a:endParaRPr lang="ar-IQ" sz="2400" dirty="0">
              <a:cs typeface="+mj-cs"/>
            </a:endParaRPr>
          </a:p>
          <a:p>
            <a:pPr algn="l" rtl="0"/>
            <a:endParaRPr lang="en-US" sz="2400" dirty="0">
              <a:latin typeface="Times New Roman" pitchFamily="18" charset="0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1628800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HIV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686800" y="101187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064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Bacterial Vaginosis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commonest cause of abnormal vaginal discharge , the  definitive cause is unknown ,but  depletion of the lactobacilli dominant in the healthy vaginal flora  is observed  an d elevation of vaginal pH to above ( 4.5 ) 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Risk factor :-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	existence of a Gardnerella vaginalis in vaginal epithelial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Douching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black race 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smoking.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having a new sexual partner and receiving 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oral sex.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686800" y="101187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LO10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826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presentation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676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offensive vaginal discharge ‘fishy’ .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examination a homogenous off-white vaginal discharge with a high pH is observed.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-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Diagnosis </a:t>
            </a:r>
          </a:p>
          <a:p>
            <a:pPr algn="l" rt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Gram stain	of the vaginal discharge</a:t>
            </a:r>
          </a:p>
          <a:p>
            <a:pPr algn="l" rt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‘clue cells’ on microscopy .</a:t>
            </a:r>
          </a:p>
          <a:p>
            <a:pPr algn="l" rtl="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fishy odour 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082381"/>
            <a:ext cx="8229600" cy="42155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5562600"/>
            <a:ext cx="8229600" cy="166925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Oral or intravaginal metronidazole or clindamycin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avoid vaginal douching or excessive genital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washing.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749862" y="1011875"/>
            <a:ext cx="107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LO10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041836"/>
            <a:ext cx="56886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Candidiasis 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46482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2432208"/>
            <a:ext cx="6941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Caused by fungi ( Candida </a:t>
            </a:r>
            <a:r>
              <a:rPr lang="en-US" dirty="0" err="1" smtClean="0"/>
              <a:t>albicans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factors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Antibiotics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Pregnency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Excessive douching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Diabetes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Steroids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Clinical presentations :-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White CURDY vaginal discharge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Itching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vulval</a:t>
            </a:r>
            <a:r>
              <a:rPr lang="en-US" dirty="0" smtClean="0"/>
              <a:t> erythema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Treatment 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Antifungal medication ( local or systemic 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Treat the underlying cause </a:t>
            </a:r>
          </a:p>
        </p:txBody>
      </p:sp>
    </p:spTree>
    <p:extLst>
      <p:ext uri="{BB962C8B-B14F-4D97-AF65-F5344CB8AC3E}">
        <p14:creationId xmlns:p14="http://schemas.microsoft.com/office/powerpoint/2010/main" val="22559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82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66800"/>
            <a:ext cx="92202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Risk factors                         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39236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Multiple partners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Young age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Alcohol abuse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Drug abuse (injectable 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Having a history of STIs.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Low socio-economic status groups.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Individuals born to teenage mothers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3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57200" y="1818109"/>
            <a:ext cx="8686800" cy="564949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3000" dirty="0">
                <a:cs typeface="+mj-cs"/>
              </a:rPr>
              <a:t>Its incidence varies according to: age, religion, socio-economic state, educational state &amp; occupation.</a:t>
            </a:r>
          </a:p>
          <a:p>
            <a:pPr algn="just" rtl="0"/>
            <a:r>
              <a:rPr lang="en-US" sz="3000" dirty="0">
                <a:cs typeface="+mj-cs"/>
              </a:rPr>
              <a:t>Recent increment in the incidance may be attributed to 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000" dirty="0">
                <a:cs typeface="+mj-cs"/>
              </a:rPr>
              <a:t>Increase transmission 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000" dirty="0">
                <a:cs typeface="+mj-cs"/>
              </a:rPr>
              <a:t>Development in diagnostic methods 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000" dirty="0">
                <a:cs typeface="+mj-cs"/>
              </a:rPr>
              <a:t>Greater public awareness 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3000" dirty="0">
                <a:cs typeface="+mj-cs"/>
              </a:rPr>
              <a:t>Acceptability of genito-urinary medicine clinics . </a:t>
            </a:r>
            <a:endParaRPr lang="ar-IQ" sz="3000" dirty="0">
              <a:cs typeface="+mj-cs"/>
            </a:endParaRPr>
          </a:p>
          <a:p>
            <a:pPr algn="just" rtl="0"/>
            <a:endParaRPr lang="en-US" sz="3000" dirty="0"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37498" y="1066800"/>
            <a:ext cx="66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val="22942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66422"/>
              </p:ext>
            </p:extLst>
          </p:nvPr>
        </p:nvGraphicFramePr>
        <p:xfrm>
          <a:off x="457200" y="2502357"/>
          <a:ext cx="9144000" cy="4736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6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934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HPV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Human Papillomaviruses 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9933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Herpes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Herpes Simplex Virus Types 1 &amp; 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(type2 more common in Genital Herpes)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34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Chlamydia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Chlamydia Trachomatis</a:t>
                      </a:r>
                      <a:endParaRPr lang="en-US" sz="2000" i="1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34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Gonorrhoea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Neisseria </a:t>
                      </a:r>
                      <a:r>
                        <a:rPr lang="en-GB" sz="2000" i="1" dirty="0" err="1">
                          <a:effectLst/>
                        </a:rPr>
                        <a:t>Gonorrhoeae</a:t>
                      </a:r>
                      <a:endParaRPr lang="en-US" sz="2000" i="1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34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Syphilis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err="1">
                          <a:effectLst/>
                        </a:rPr>
                        <a:t>Treponema</a:t>
                      </a:r>
                      <a:r>
                        <a:rPr lang="en-GB" sz="2000" i="1" dirty="0">
                          <a:effectLst/>
                        </a:rPr>
                        <a:t> </a:t>
                      </a:r>
                      <a:r>
                        <a:rPr lang="en-GB" sz="2000" i="1" dirty="0" err="1">
                          <a:effectLst/>
                        </a:rPr>
                        <a:t>Pallidum</a:t>
                      </a:r>
                      <a:endParaRPr lang="en-US" sz="2000" i="1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34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Trichomoniasis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err="1">
                          <a:effectLst/>
                        </a:rPr>
                        <a:t>Trichomonas</a:t>
                      </a:r>
                      <a:r>
                        <a:rPr lang="en-GB" sz="2000" i="1" dirty="0">
                          <a:effectLst/>
                        </a:rPr>
                        <a:t> </a:t>
                      </a:r>
                      <a:r>
                        <a:rPr lang="en-GB" sz="2000" i="1" dirty="0" err="1">
                          <a:effectLst/>
                        </a:rPr>
                        <a:t>Vaginalis</a:t>
                      </a:r>
                      <a:endParaRPr lang="en-US" sz="2000" i="1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Title 2"/>
          <p:cNvSpPr txBox="1">
            <a:spLocks/>
          </p:cNvSpPr>
          <p:nvPr/>
        </p:nvSpPr>
        <p:spPr>
          <a:xfrm>
            <a:off x="457200" y="1024394"/>
            <a:ext cx="8991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infections                                                    LO2</a:t>
            </a:r>
          </a:p>
        </p:txBody>
      </p:sp>
    </p:spTree>
    <p:extLst>
      <p:ext uri="{BB962C8B-B14F-4D97-AF65-F5344CB8AC3E}">
        <p14:creationId xmlns:p14="http://schemas.microsoft.com/office/powerpoint/2010/main" val="1518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57200" y="76200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 of Common Clinical  Syndromes</a:t>
            </a:r>
            <a:endParaRPr lang="ar-IQ" sz="32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381000" y="1694494"/>
            <a:ext cx="8543956" cy="264890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Genital skin and mucous membrane lesions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Genital Ulcers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differntiated by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number, size, tenderness, base, edge)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 HSV (Herpes Simplex Virus)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--syphilis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--chanchroid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Haemophilusducreyi)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Vesicles or Bullae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--HSV </a:t>
            </a: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" y="4870212"/>
            <a:ext cx="2959028" cy="22078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2048" y="71024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HSV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00500"/>
            <a:ext cx="1790700" cy="2552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3989" y="65648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15" y="3048000"/>
            <a:ext cx="3309885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14212" y="53456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chanchroid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17168" y="1067778"/>
            <a:ext cx="66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3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43000"/>
            <a:ext cx="8229600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Genital papules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 transient manifestations of STIs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--Condylomata acuminata (anogenital warts)</a:t>
            </a:r>
          </a:p>
          <a:p>
            <a:pPr algn="l" rtl="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--Molluscum contagiosum virus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(umbilicated lesions)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2376264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534" y="5259288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Condylomata acuminata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24150"/>
            <a:ext cx="4491808" cy="2457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230" y="5259288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Molluscum contagiosum</a:t>
            </a:r>
            <a:endParaRPr lang="en-US" dirty="0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6019800"/>
            <a:ext cx="8229600" cy="15541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2. Urethritis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Gonococcal urethritis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Non-gonococcal ( Chlamydial urethritis , trichomonasis 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6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0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7" name="مربع نص 1"/>
          <p:cNvSpPr txBox="1"/>
          <p:nvPr/>
        </p:nvSpPr>
        <p:spPr>
          <a:xfrm>
            <a:off x="8947182" y="1011875"/>
            <a:ext cx="8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LO3</a:t>
            </a: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23528" y="1169368"/>
            <a:ext cx="8229600" cy="606963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3-Vulvo-vaginitis and cervicitis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Vulvo-vaginitis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candidiasis, trichomoniasis, staphylococcal, foreign body, HSV 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Cervicitis: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C. trachomatis, </a:t>
            </a:r>
          </a:p>
          <a:p>
            <a:pPr algn="l" rtl="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N. gonorrhoeae, HSV, HPV </a:t>
            </a:r>
          </a:p>
          <a:p>
            <a:pPr algn="l" rt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Bartholinitis: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polymicrobial infections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endogenous flora or rarely STIs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4-Infections of the female pelvis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Pregnancy-related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chorioamnionitis, post-partum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endometritis, episiotomy infections, puerperal ovarian vein thrombophlebitis, osteomyelitis pubis 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Pelvic Inflammatory Disease (PID)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10414"/>
            <a:ext cx="3852228" cy="2232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7390" y="4419600"/>
            <a:ext cx="143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Bartholinitis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87" y="5791199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5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2067</Words>
  <Application>Microsoft Office PowerPoint</Application>
  <PresentationFormat>Custom</PresentationFormat>
  <Paragraphs>459</Paragraphs>
  <Slides>35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MS Mincho</vt:lpstr>
      <vt:lpstr>Arial</vt:lpstr>
      <vt:lpstr>Britannic Bold</vt:lpstr>
      <vt:lpstr>Calibri</vt:lpstr>
      <vt:lpstr>Cambria</vt:lpstr>
      <vt:lpstr>Courier New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msi</cp:lastModifiedBy>
  <cp:revision>42</cp:revision>
  <dcterms:created xsi:type="dcterms:W3CDTF">2020-04-30T21:15:11Z</dcterms:created>
  <dcterms:modified xsi:type="dcterms:W3CDTF">2021-11-19T16:08:28Z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2020-04-30T00:00:00Z</vt:filetime>
  </property>
</Properties>
</file>